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ato Light"/>
      <p:regular r:id="rId34"/>
      <p:bold r:id="rId35"/>
      <p:italic r:id="rId36"/>
      <p:boldItalic r:id="rId37"/>
    </p:embeddedFont>
    <p:embeddedFont>
      <p:font typeface="Lato Hairline"/>
      <p:regular r:id="rId38"/>
      <p:bold r:id="rId39"/>
      <p:italic r:id="rId40"/>
      <p:boldItalic r:id="rId41"/>
    </p:embeddedFont>
    <p:embeddedFont>
      <p:font typeface="Nanum Gothic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Hairline-italic.fntdata"/><Relationship Id="rId20" Type="http://schemas.openxmlformats.org/officeDocument/2006/relationships/slide" Target="slides/slide15.xml"/><Relationship Id="rId42" Type="http://schemas.openxmlformats.org/officeDocument/2006/relationships/font" Target="fonts/NanumGothic-regular.fntdata"/><Relationship Id="rId41" Type="http://schemas.openxmlformats.org/officeDocument/2006/relationships/font" Target="fonts/LatoHairlin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Light-bold.fntdata"/><Relationship Id="rId12" Type="http://schemas.openxmlformats.org/officeDocument/2006/relationships/slide" Target="slides/slide7.xml"/><Relationship Id="rId34" Type="http://schemas.openxmlformats.org/officeDocument/2006/relationships/font" Target="fonts/La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La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LatoLight-italic.fntdata"/><Relationship Id="rId17" Type="http://schemas.openxmlformats.org/officeDocument/2006/relationships/slide" Target="slides/slide12.xml"/><Relationship Id="rId39" Type="http://schemas.openxmlformats.org/officeDocument/2006/relationships/font" Target="fonts/LatoHairline-bold.fntdata"/><Relationship Id="rId16" Type="http://schemas.openxmlformats.org/officeDocument/2006/relationships/slide" Target="slides/slide11.xml"/><Relationship Id="rId38" Type="http://schemas.openxmlformats.org/officeDocument/2006/relationships/font" Target="fonts/LatoHairli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92596296c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92596296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92596296c_0_2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2596296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25962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92596296c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2596296c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2596296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92596296c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2596296c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2596296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592596296c_0_3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2596296c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259629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92596296c_0_3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92596296c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92596296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92596296c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2596296c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2596296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92596296c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2596296c_0_5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2596296c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27" name="Google Shape;227;g592596296c_0_5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92596296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9259629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38" name="Google Shape;238;g592596296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92596296c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92596296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49" name="Google Shape;249;g592596296c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e78f93ed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e78f93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85" name="Google Shape;85;g8e78f93ed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92596296c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92596296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62" name="Google Shape;262;g592596296c_1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2596296c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2596296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79" name="Google Shape;279;g592596296c_1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92596296c_1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92596296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92" name="Google Shape;292;g592596296c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92596296c_1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92596296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03" name="Google Shape;303;g592596296c_1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92596296c_1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92596296c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13" name="Google Shape;313;g592596296c_1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92596296c_1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92596296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22" name="Google Shape;322;g592596296c_1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92596296c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92596296c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32" name="Google Shape;332;g592596296c_1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92596296c_1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92596296c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41" name="Google Shape;341;g592596296c_1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92596296c_1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92596296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50" name="Google Shape;350;g592596296c_1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e78f93ed2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e78f93e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93" name="Google Shape;93;g8e78f93ed2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596296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59629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92596296c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2596296c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2596296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109" name="Google Shape;109;g592596296c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92596296c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92596296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120" name="Google Shape;120;g592596296c_0_3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92596296c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92596296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92596296c_0_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2596296c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2596296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92596296c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2596296c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2596296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92596296c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b="1" i="0" sz="2200" u="none" cap="none" strike="noStrike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i="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6" name="Google Shape;46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47" name="Google Shape;47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" name="Google Shape;49;p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1" name="Google Shape;51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Zen_of_Pyth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www.anaconda.com/distribution/" TargetMode="External"/><Relationship Id="rId5" Type="http://schemas.openxmlformats.org/officeDocument/2006/relationships/hyperlink" Target="https://repo.anaconda.com/archive/Anaconda3-2019.03-MacOSX-x86_64.pkg" TargetMode="External"/><Relationship Id="rId6" Type="http://schemas.openxmlformats.org/officeDocument/2006/relationships/hyperlink" Target="https://repo.anaconda.com/archive/Anaconda3-2019.03-Windows-x86_64.exe" TargetMode="External"/><Relationship Id="rId7" Type="http://schemas.openxmlformats.org/officeDocument/2006/relationships/hyperlink" Target="https://repo.anaconda.com/archive/Anaconda3-2019.03-Windows-x86.exe" TargetMode="External"/><Relationship Id="rId8" Type="http://schemas.openxmlformats.org/officeDocument/2006/relationships/hyperlink" Target="https://repo.anaconda.com/archive/Anaconda3-2019.03-Linux-x86_64.s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ys@betweak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hyperlink" Target="https://jupyter.org" TargetMode="External"/><Relationship Id="rId5" Type="http://schemas.openxmlformats.org/officeDocument/2006/relationships/hyperlink" Target="https://pip.pypa.i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docs.anaconda.com/anaconda/navigato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파이</a:t>
            </a:r>
            <a:r>
              <a:rPr lang="ko-KR"/>
              <a:t>썬 소개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60" name="Google Shape;160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다양한 프로그래밍 패러다임 지원 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(절차, 객체지향, 함수형)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철학</a:t>
            </a:r>
            <a:endParaRPr/>
          </a:p>
        </p:txBody>
      </p:sp>
      <p:sp>
        <p:nvSpPr>
          <p:cNvPr id="168" name="Google Shape;168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5915400" y="42659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i="1" lang="ko-KR" sz="110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Zen of Python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i="1" lang="ko-KR" sz="1100">
                <a:solidFill>
                  <a:srgbClr val="222222"/>
                </a:solidFill>
                <a:highlight>
                  <a:srgbClr val="FFFFFF"/>
                </a:highlight>
              </a:rPr>
              <a:t>PEP 20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),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2286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Beautiful is better than ugly.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Explicit is better than implicit.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Simple is better than complex.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Complex is better than complicated.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Flat is better than nested.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Sparse is better than dense.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Readability counts.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Special cases aren't special enough to break the rules. Although practicality beats purity.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Errors should never pass silently. Unless explicitly silenced.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1" name="Google Shape;171;p23"/>
          <p:cNvSpPr txBox="1"/>
          <p:nvPr/>
        </p:nvSpPr>
        <p:spPr>
          <a:xfrm>
            <a:off x="23940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In the face of ambiguity, refuse the temptation to guess. There should be one—and preferably only one—obvious way to do it. Although that way may not be obvious at first </a:t>
            </a:r>
            <a:r>
              <a:rPr b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unless you're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Dutch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Now is better than never. Although never is often better than </a:t>
            </a:r>
            <a:r>
              <a:rPr i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right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now.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hard to explain, it's a bad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easy to explain, it may be a good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Namespaces are one honking great idea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45720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아름다움이 추한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명확함이 함축된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단순함이 복잡한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복잡함이 난해한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단조로움이 중접된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여유로움이 밀집된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가독성은 중요하다.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비록 실용성이 이상을 능가한다 하더라도, 규칙을 깨야할 정도로 특별한 경우란 없다.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알고도 침묵하지 않는 한, 에러는 결코 조용히 지나가지 않는다.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67374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모호함을 마주하고 추측하려는 유혹을 거절하라. 문제를 해결할 하나의 - 바람직하고 유일한 - 명백한 방법이 있을 것이다. 만약 Dutch가 아니라 처음에는 명백해 보이지 않을 수도 있겠지만.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당장하는 것 보단 전혀 하지 않는 것이 나을지라도 지금 하는 것이 전혀 안하는 것보단 낫다.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설명하기 어려운 구현이라면 좋은 아이디어가 아니다.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쉽게 설명할 수 있는 구현이라면 좋은 아이디어일 수 있다. 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네임스페이스는 정말 대단한 아이디어다. -- 자주 사용하자!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 왜 사용하나요?</a:t>
            </a:r>
            <a:endParaRPr/>
          </a:p>
        </p:txBody>
      </p:sp>
      <p:sp>
        <p:nvSpPr>
          <p:cNvPr id="180" name="Google Shape;180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"Life is too short, You need python."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파이썬의 빠른 개발을 찬양하며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아나콘다?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259775" y="1197900"/>
            <a:ext cx="78867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과학계산을 위한 패키지 포함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가상환경 제공</a:t>
            </a:r>
            <a:b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(파이썬 다양한버전, 다양한 라이브러리 테스트)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75" y="1601576"/>
            <a:ext cx="2174144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4668600" y="1151975"/>
            <a:ext cx="424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다운로드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https://www.anaconda.com/distribution/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MAC: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https://repo.anaconda.com/archive/Anaconda3-2019.03-MacOSX-x86_64.pkg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Windows(64bit):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https://repo.anaconda.com/archive/Anaconda3-2019.03-Windows-x86_64.exe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Windows(32bit):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7"/>
              </a:rPr>
              <a:t>https://repo.anaconda.com/archive/Anaconda3-2019.03-Windows-x86.exe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Linux: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8"/>
              </a:rPr>
              <a:t>https://repo.anaconda.com/archive/Anaconda3-2019.03-Linux-x86_64.sh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출처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https://www.anaconda.com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Windows 주의사항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" y="1341400"/>
            <a:ext cx="3965999" cy="3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78025"/>
            <a:ext cx="4370175" cy="24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 설치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21750"/>
            <a:ext cx="2290070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325" y="2878225"/>
            <a:ext cx="2279500" cy="17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675" y="1021750"/>
            <a:ext cx="2290044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325" y="1024063"/>
            <a:ext cx="2290051" cy="177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575" y="2878225"/>
            <a:ext cx="2279500" cy="17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950" y="2876438"/>
            <a:ext cx="2279512" cy="1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5856800" y="1906975"/>
            <a:ext cx="1053000" cy="16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3673600" y="3391988"/>
            <a:ext cx="1744800" cy="80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500" y="1245300"/>
            <a:ext cx="2472725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75" y="1243375"/>
            <a:ext cx="2472724" cy="19215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3600825" y="2917342"/>
            <a:ext cx="509100" cy="27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idx="4294967295" type="body"/>
          </p:nvPr>
        </p:nvSpPr>
        <p:spPr>
          <a:xfrm>
            <a:off x="934250" y="3609550"/>
            <a:ext cx="7886700" cy="5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IDE (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Integrated Development Environment)</a:t>
            </a:r>
            <a:r>
              <a:rPr lang="ko-KR"/>
              <a:t> : 효율적은 소프트웨어 개발을 위한 통합개발환경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41" name="Google Shape;241;p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525" y="996275"/>
            <a:ext cx="3171176" cy="1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525" y="2869825"/>
            <a:ext cx="3171176" cy="184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>
            <p:ph idx="4294967295" type="body"/>
          </p:nvPr>
        </p:nvSpPr>
        <p:spPr>
          <a:xfrm>
            <a:off x="6475650" y="870838"/>
            <a:ext cx="2277300" cy="15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설치완료 테스트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python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&gt;&gt;&gt;</a:t>
            </a:r>
            <a:r>
              <a:rPr b="1" lang="ko-KR"/>
              <a:t> print(‘hello world’)</a:t>
            </a:r>
            <a:endParaRPr b="1"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00" y="1007413"/>
            <a:ext cx="2069450" cy="17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Spyder 실행해보기</a:t>
            </a:r>
            <a:endParaRPr/>
          </a:p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75" y="997475"/>
            <a:ext cx="5459574" cy="36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1824475" y="1766275"/>
            <a:ext cx="1164600" cy="2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2596000" y="1137450"/>
            <a:ext cx="320100" cy="2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4873725" y="2596000"/>
            <a:ext cx="2647500" cy="72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 flipH="1" rot="10800000">
            <a:off x="2363100" y="1441050"/>
            <a:ext cx="169800" cy="21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/>
          <p:nvPr/>
        </p:nvCxnSpPr>
        <p:spPr>
          <a:xfrm>
            <a:off x="3039550" y="1273300"/>
            <a:ext cx="1706100" cy="167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3933025" y="1374000"/>
            <a:ext cx="507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2731050" y="1113850"/>
            <a:ext cx="36819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Nanum Gothic"/>
                <a:ea typeface="Nanum Gothic"/>
                <a:cs typeface="Nanum Gothic"/>
                <a:sym typeface="Nanum Gothic"/>
              </a:rPr>
              <a:t>신윤수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Nanum Gothic"/>
                <a:ea typeface="Nanum Gothic"/>
                <a:cs typeface="Nanum Gothic"/>
                <a:sym typeface="Nanum Gothic"/>
              </a:rPr>
              <a:t>010-8678-6073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ys@betweak.com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Nanum Gothic"/>
                <a:ea typeface="Nanum Gothic"/>
                <a:cs typeface="Nanum Gothic"/>
                <a:sym typeface="Nanum Gothic"/>
              </a:rPr>
              <a:t>https://bit.ly/2WYChEW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>
            <p:ph idx="4294967295" type="body"/>
          </p:nvPr>
        </p:nvSpPr>
        <p:spPr>
          <a:xfrm>
            <a:off x="356750" y="1018375"/>
            <a:ext cx="78867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create -n study python=3.6</a:t>
            </a:r>
            <a:endParaRPr/>
          </a:p>
        </p:txBody>
      </p:sp>
      <p:sp>
        <p:nvSpPr>
          <p:cNvPr id="267" name="Google Shape;267;p32"/>
          <p:cNvSpPr txBox="1"/>
          <p:nvPr>
            <p:ph idx="4294967295" type="body"/>
          </p:nvPr>
        </p:nvSpPr>
        <p:spPr>
          <a:xfrm>
            <a:off x="1552400" y="1322000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가상환경이름</a:t>
            </a:r>
            <a:endParaRPr sz="800"/>
          </a:p>
        </p:txBody>
      </p:sp>
      <p:sp>
        <p:nvSpPr>
          <p:cNvPr id="268" name="Google Shape;268;p32"/>
          <p:cNvSpPr txBox="1"/>
          <p:nvPr>
            <p:ph idx="4294967295" type="body"/>
          </p:nvPr>
        </p:nvSpPr>
        <p:spPr>
          <a:xfrm>
            <a:off x="2502250" y="1322000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파이썬버전</a:t>
            </a:r>
            <a:endParaRPr sz="800"/>
          </a:p>
        </p:txBody>
      </p:sp>
      <p:cxnSp>
        <p:nvCxnSpPr>
          <p:cNvPr id="269" name="Google Shape;269;p32"/>
          <p:cNvCxnSpPr/>
          <p:nvPr/>
        </p:nvCxnSpPr>
        <p:spPr>
          <a:xfrm>
            <a:off x="1552400" y="1426000"/>
            <a:ext cx="7089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2"/>
          <p:cNvCxnSpPr/>
          <p:nvPr/>
        </p:nvCxnSpPr>
        <p:spPr>
          <a:xfrm>
            <a:off x="2300025" y="1426600"/>
            <a:ext cx="1041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50" y="1163625"/>
            <a:ext cx="4022399" cy="22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idx="4294967295" type="body"/>
          </p:nvPr>
        </p:nvSpPr>
        <p:spPr>
          <a:xfrm>
            <a:off x="356750" y="3689125"/>
            <a:ext cx="20355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info --envs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250" y="3809000"/>
            <a:ext cx="4251652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>
            <p:ph idx="4294967295" type="body"/>
          </p:nvPr>
        </p:nvSpPr>
        <p:spPr>
          <a:xfrm>
            <a:off x="356750" y="926075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가상환경생성</a:t>
            </a:r>
            <a:endParaRPr sz="800"/>
          </a:p>
        </p:txBody>
      </p:sp>
      <p:sp>
        <p:nvSpPr>
          <p:cNvPr id="275" name="Google Shape;275;p32"/>
          <p:cNvSpPr txBox="1"/>
          <p:nvPr>
            <p:ph idx="4294967295" type="body"/>
          </p:nvPr>
        </p:nvSpPr>
        <p:spPr>
          <a:xfrm>
            <a:off x="356750" y="3552500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리스트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282" name="Google Shape;282;p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 txBox="1"/>
          <p:nvPr>
            <p:ph idx="4294967295" type="body"/>
          </p:nvPr>
        </p:nvSpPr>
        <p:spPr>
          <a:xfrm>
            <a:off x="725525" y="1960250"/>
            <a:ext cx="78867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activate study</a:t>
            </a:r>
            <a:endParaRPr/>
          </a:p>
        </p:txBody>
      </p:sp>
      <p:sp>
        <p:nvSpPr>
          <p:cNvPr id="284" name="Google Shape;284;p33"/>
          <p:cNvSpPr txBox="1"/>
          <p:nvPr>
            <p:ph idx="4294967295" type="body"/>
          </p:nvPr>
        </p:nvSpPr>
        <p:spPr>
          <a:xfrm>
            <a:off x="4820950" y="1895075"/>
            <a:ext cx="15501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deactivate study</a:t>
            </a:r>
            <a:endParaRPr/>
          </a:p>
        </p:txBody>
      </p:sp>
      <p:sp>
        <p:nvSpPr>
          <p:cNvPr id="285" name="Google Shape;285;p33"/>
          <p:cNvSpPr txBox="1"/>
          <p:nvPr>
            <p:ph idx="4294967295" type="body"/>
          </p:nvPr>
        </p:nvSpPr>
        <p:spPr>
          <a:xfrm>
            <a:off x="725525" y="1853250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활성화</a:t>
            </a:r>
            <a:endParaRPr sz="800"/>
          </a:p>
        </p:txBody>
      </p:sp>
      <p:sp>
        <p:nvSpPr>
          <p:cNvPr id="286" name="Google Shape;286;p33"/>
          <p:cNvSpPr txBox="1"/>
          <p:nvPr>
            <p:ph idx="4294967295" type="body"/>
          </p:nvPr>
        </p:nvSpPr>
        <p:spPr>
          <a:xfrm>
            <a:off x="4845200" y="1792525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비활성화</a:t>
            </a:r>
            <a:endParaRPr sz="800"/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25" y="2395225"/>
            <a:ext cx="3530675" cy="73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25" y="2412050"/>
            <a:ext cx="3530675" cy="6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설치</a:t>
            </a:r>
            <a:endParaRPr/>
          </a:p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idx="4294967295" type="body"/>
          </p:nvPr>
        </p:nvSpPr>
        <p:spPr>
          <a:xfrm>
            <a:off x="530550" y="1106975"/>
            <a:ext cx="2108100" cy="49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pip install jupyter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1604675"/>
            <a:ext cx="3537325" cy="22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>
            <p:ph idx="4294967295" type="body"/>
          </p:nvPr>
        </p:nvSpPr>
        <p:spPr>
          <a:xfrm>
            <a:off x="4377225" y="1448725"/>
            <a:ext cx="4365300" cy="9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pip (Python Package Index)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파이썬의 여러 모듈, 라이브러리를 쉽게 설치 할 수 있도록 도와주는 라이브러리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 txBox="1"/>
          <p:nvPr/>
        </p:nvSpPr>
        <p:spPr>
          <a:xfrm>
            <a:off x="6631700" y="3943529"/>
            <a:ext cx="2349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참고사이트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4"/>
              </a:rPr>
              <a:t>https://jupyter.org</a:t>
            </a:r>
            <a:r>
              <a:rPr lang="ko-KR" sz="1000"/>
              <a:t> - 주피터노트북 실행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5"/>
              </a:rPr>
              <a:t>https://pip.pypa.io</a:t>
            </a:r>
            <a:r>
              <a:rPr lang="ko-KR" sz="1000"/>
              <a:t> - pip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07" name="Google Shape;307;p35"/>
          <p:cNvSpPr txBox="1"/>
          <p:nvPr>
            <p:ph idx="4294967295" type="body"/>
          </p:nvPr>
        </p:nvSpPr>
        <p:spPr>
          <a:xfrm>
            <a:off x="976800" y="1024550"/>
            <a:ext cx="4365300" cy="44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jupyter notebook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75" y="1561050"/>
            <a:ext cx="3409250" cy="21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650" y="1561050"/>
            <a:ext cx="3887850" cy="2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Conda Navigator</a:t>
            </a:r>
            <a:endParaRPr/>
          </a:p>
        </p:txBody>
      </p:sp>
      <p:sp>
        <p:nvSpPr>
          <p:cNvPr id="316" name="Google Shape;316;p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4" y="1016850"/>
            <a:ext cx="5860447" cy="352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6178275" y="3834175"/>
            <a:ext cx="2737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이미지 출처: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https://docs.anaconda.com/anaconda/navigator/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25" y="1071375"/>
            <a:ext cx="3478575" cy="33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02-1 주피터노트북 실행.ipynb </a:t>
            </a:r>
            <a:endParaRPr sz="1000"/>
          </a:p>
        </p:txBody>
      </p:sp>
      <p:sp>
        <p:nvSpPr>
          <p:cNvPr id="328" name="Google Shape;328;p37"/>
          <p:cNvSpPr txBox="1"/>
          <p:nvPr>
            <p:ph idx="4294967295" type="body"/>
          </p:nvPr>
        </p:nvSpPr>
        <p:spPr>
          <a:xfrm>
            <a:off x="4593250" y="959875"/>
            <a:ext cx="4428600" cy="32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기본 단축키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Shift + Enter - 수행 후 아래셀 이동 (없으면생성)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Alt + Enter - 수행 후 새로운셀 추가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Enter - 수행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S - 노트북 저장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Enter - 입력모드로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Esc - 입력모드에서 명령모드로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M - 셀 타입을 마크다운으로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Y - 셀 타입을 코드로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/ - 선택된 코드 주석처리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간단한 실습 - 사용자 입력, 출력</a:t>
            </a:r>
            <a:endParaRPr/>
          </a:p>
        </p:txBody>
      </p:sp>
      <p:sp>
        <p:nvSpPr>
          <p:cNvPr id="335" name="Google Shape;335;p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36" name="Google Shape;336;p38"/>
          <p:cNvSpPr txBox="1"/>
          <p:nvPr>
            <p:ph idx="4294967295" type="body"/>
          </p:nvPr>
        </p:nvSpPr>
        <p:spPr>
          <a:xfrm>
            <a:off x="2357700" y="1603125"/>
            <a:ext cx="4428600" cy="8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x = input(“입력해주세요 : “)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print(x)</a:t>
            </a:r>
            <a:endParaRPr b="1" sz="2400"/>
          </a:p>
        </p:txBody>
      </p:sp>
      <p:sp>
        <p:nvSpPr>
          <p:cNvPr id="337" name="Google Shape;337;p3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02-2 간단한 실습.ipynb 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간단한 실습 - Hello Python</a:t>
            </a:r>
            <a:endParaRPr/>
          </a:p>
        </p:txBody>
      </p:sp>
      <p:sp>
        <p:nvSpPr>
          <p:cNvPr id="344" name="Google Shape;344;p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45" name="Google Shape;345;p39"/>
          <p:cNvSpPr txBox="1"/>
          <p:nvPr>
            <p:ph idx="4294967295" type="body"/>
          </p:nvPr>
        </p:nvSpPr>
        <p:spPr>
          <a:xfrm>
            <a:off x="2357700" y="1582825"/>
            <a:ext cx="4428600" cy="8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print(“Hello Python”)</a:t>
            </a:r>
            <a:endParaRPr b="1" sz="2400"/>
          </a:p>
        </p:txBody>
      </p:sp>
      <p:sp>
        <p:nvSpPr>
          <p:cNvPr id="346" name="Google Shape;346;p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02-2 간단한 실습.ipynb 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간단한 실습 - 주석</a:t>
            </a:r>
            <a:endParaRPr/>
          </a:p>
        </p:txBody>
      </p:sp>
      <p:sp>
        <p:nvSpPr>
          <p:cNvPr id="353" name="Google Shape;353;p4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02-2 간단한 실습.ipynb </a:t>
            </a:r>
            <a:endParaRPr sz="1000"/>
          </a:p>
        </p:txBody>
      </p:sp>
      <p:sp>
        <p:nvSpPr>
          <p:cNvPr id="355" name="Google Shape;355;p40"/>
          <p:cNvSpPr txBox="1"/>
          <p:nvPr>
            <p:ph idx="4294967295" type="body"/>
          </p:nvPr>
        </p:nvSpPr>
        <p:spPr>
          <a:xfrm>
            <a:off x="2005150" y="2225175"/>
            <a:ext cx="2013600" cy="83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</a:rPr>
              <a:t>#</a:t>
            </a:r>
            <a:r>
              <a:rPr b="1" lang="ko-KR" sz="2400"/>
              <a:t> 한줄수석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56" name="Google Shape;356;p40"/>
          <p:cNvSpPr txBox="1"/>
          <p:nvPr>
            <p:ph idx="4294967295" type="body"/>
          </p:nvPr>
        </p:nvSpPr>
        <p:spPr>
          <a:xfrm>
            <a:off x="5247300" y="2072775"/>
            <a:ext cx="2600700" cy="18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</a:rPr>
              <a:t>“””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     여러줄주석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     여러줄주석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</a:rPr>
              <a:t>“””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57" name="Google Shape;357;p40"/>
          <p:cNvSpPr txBox="1"/>
          <p:nvPr>
            <p:ph idx="4294967295" type="body"/>
          </p:nvPr>
        </p:nvSpPr>
        <p:spPr>
          <a:xfrm>
            <a:off x="2660450" y="1158375"/>
            <a:ext cx="40887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소스 흐름을 쉽게 파악할수 있도록 설명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3933025" y="1374000"/>
            <a:ext cx="507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2071775" y="1117575"/>
            <a:ext cx="50712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Chrome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Anaconda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프로그래밍 언어?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933025" y="1374000"/>
            <a:ext cx="507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컴퓨터와 대화를 하기위한 도구</a:t>
            </a:r>
            <a:b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(컴퓨터가 어떤 목적을 수행하도록 일련의 과정을 안내)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초기에는 0과 1의 조합인 기계어로 개발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어셈블리어 같은 저급언어 탄생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파이썬과 같은 인간의 언어에 가까운 고급언어 탄생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933025" y="3289275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논리력을 기르기위한 학습용으로 프로그래밍 언어 사용</a:t>
            </a:r>
            <a:b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과거에 비해 쉬어져 다양한 전공에서 프로그래밍 언어 사용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041550" y="4221475"/>
            <a:ext cx="49470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이미지 출처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</a:rPr>
              <a:t>https://terms.naver.com/entry.nhn?docId=2073348&amp;cid=44414&amp;categoryId=44414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</a:t>
            </a:r>
            <a:endParaRPr sz="10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25" y="1123200"/>
            <a:ext cx="3628224" cy="318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파이썬이란</a:t>
            </a:r>
            <a:endParaRPr/>
          </a:p>
        </p:txBody>
      </p:sp>
      <p:sp>
        <p:nvSpPr>
          <p:cNvPr id="123" name="Google Shape;123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77800" y="1738975"/>
            <a:ext cx="49890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귀도 반 로섬(Gudi Van Rossum) 개발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- 1990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BBC 방송 코미디 프로그램 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(Monty Python’s Flying Circus)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그리스 신화에 나오는 뱀 이름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대형 글로벌기업부터 스타트업까지 다양하게 활용</a:t>
            </a:r>
            <a:b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(구글,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유튜브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드롭박스,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인스타그램,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NASA, 핀인사이트....)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01" y="1148125"/>
            <a:ext cx="1016925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44" y="1858950"/>
            <a:ext cx="4148350" cy="28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8" y="114812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34" name="Google Shape;134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960200" y="15652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단순하고 간단하다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489400" y="2993900"/>
            <a:ext cx="3073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print(“Hello World”)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588975" y="2678700"/>
            <a:ext cx="36069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public class hello {</a:t>
            </a:r>
            <a:b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public static void main(string[] args) {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System.out.println(“Hello World”);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}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2036400" y="17938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방대한 라이브러리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웹개발, 게임개발, 데이터과학 등 범용언어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52" name="Google Shape;152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무료에 어느운영체제든 사용가능</a:t>
            </a:r>
            <a:endParaRPr b="1" sz="3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윈도우, 리눅스, 맥 모두 사용가능</a:t>
            </a:r>
            <a:endParaRPr b="1" sz="3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